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0" r:id="rId2"/>
    <p:sldMasterId id="2147483706" r:id="rId3"/>
    <p:sldMasterId id="2147483681" r:id="rId4"/>
    <p:sldMasterId id="2147483682" r:id="rId5"/>
    <p:sldMasterId id="2147483683" r:id="rId6"/>
    <p:sldMasterId id="2147483704" r:id="rId7"/>
    <p:sldMasterId id="2147483684" r:id="rId8"/>
    <p:sldMasterId id="2147483685" r:id="rId9"/>
    <p:sldMasterId id="2147483686" r:id="rId10"/>
    <p:sldMasterId id="2147483687" r:id="rId11"/>
    <p:sldMasterId id="2147483688" r:id="rId12"/>
    <p:sldMasterId id="2147483689" r:id="rId13"/>
    <p:sldMasterId id="2147483690" r:id="rId14"/>
    <p:sldMasterId id="2147483691" r:id="rId15"/>
  </p:sldMasterIdLst>
  <p:notesMasterIdLst>
    <p:notesMasterId r:id="rId39"/>
  </p:notesMasterIdLst>
  <p:sldIdLst>
    <p:sldId id="256" r:id="rId16"/>
    <p:sldId id="257" r:id="rId17"/>
    <p:sldId id="280" r:id="rId18"/>
    <p:sldId id="258" r:id="rId19"/>
    <p:sldId id="259" r:id="rId20"/>
    <p:sldId id="260" r:id="rId21"/>
    <p:sldId id="261" r:id="rId22"/>
    <p:sldId id="263" r:id="rId23"/>
    <p:sldId id="267" r:id="rId24"/>
    <p:sldId id="268" r:id="rId25"/>
    <p:sldId id="266" r:id="rId26"/>
    <p:sldId id="264" r:id="rId27"/>
    <p:sldId id="265" r:id="rId28"/>
    <p:sldId id="269" r:id="rId29"/>
    <p:sldId id="270" r:id="rId30"/>
    <p:sldId id="271" r:id="rId31"/>
    <p:sldId id="272" r:id="rId32"/>
    <p:sldId id="273" r:id="rId33"/>
    <p:sldId id="274" r:id="rId34"/>
    <p:sldId id="275" r:id="rId35"/>
    <p:sldId id="276" r:id="rId36"/>
    <p:sldId id="277" r:id="rId37"/>
    <p:sldId id="278" r:id="rId3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A21"/>
    <a:srgbClr val="002647"/>
    <a:srgbClr val="FF3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19444-CA77-7A4D-9BEB-BF3B9D358516}" v="2" dt="2023-02-08T16:08:46.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notesMaster" Target="notesMasters/notesMaster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2F55-D39D-DE44-B9BE-259E08654281}" type="datetimeFigureOut">
              <a:rPr lang="en-US" smtClean="0"/>
              <a:t>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09A3CF-C0F6-9C43-A0B0-1F796121E347}" type="slidenum">
              <a:rPr lang="en-US" smtClean="0"/>
              <a:t>‹#›</a:t>
            </a:fld>
            <a:endParaRPr lang="en-US"/>
          </a:p>
        </p:txBody>
      </p:sp>
    </p:spTree>
    <p:extLst>
      <p:ext uri="{BB962C8B-B14F-4D97-AF65-F5344CB8AC3E}">
        <p14:creationId xmlns:p14="http://schemas.microsoft.com/office/powerpoint/2010/main" val="82397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9A3CF-C0F6-9C43-A0B0-1F796121E347}" type="slidenum">
              <a:rPr lang="en-US" smtClean="0"/>
              <a:t>6</a:t>
            </a:fld>
            <a:endParaRPr lang="en-US"/>
          </a:p>
        </p:txBody>
      </p:sp>
    </p:spTree>
    <p:extLst>
      <p:ext uri="{BB962C8B-B14F-4D97-AF65-F5344CB8AC3E}">
        <p14:creationId xmlns:p14="http://schemas.microsoft.com/office/powerpoint/2010/main" val="39318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09A3CF-C0F6-9C43-A0B0-1F796121E347}" type="slidenum">
              <a:rPr lang="en-US" smtClean="0"/>
              <a:t>7</a:t>
            </a:fld>
            <a:endParaRPr lang="en-US"/>
          </a:p>
        </p:txBody>
      </p:sp>
    </p:spTree>
    <p:extLst>
      <p:ext uri="{BB962C8B-B14F-4D97-AF65-F5344CB8AC3E}">
        <p14:creationId xmlns:p14="http://schemas.microsoft.com/office/powerpoint/2010/main" val="66641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65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19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620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6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54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410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423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01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8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4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9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7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60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07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image" Target="../media/image5.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image" Target="../media/image5.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image" Target="../media/image2.emf"/></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5.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People walking on a path between buildings&#10;&#10;Description automatically generated with low confidence">
            <a:extLst>
              <a:ext uri="{FF2B5EF4-FFF2-40B4-BE49-F238E27FC236}">
                <a16:creationId xmlns:a16="http://schemas.microsoft.com/office/drawing/2014/main" id="{DE37CDB0-5827-3F2F-1D77-2ED1941BED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310"/>
            <a:ext cx="9144553" cy="5143190"/>
          </a:xfrm>
          <a:prstGeom prst="rect">
            <a:avLst/>
          </a:prstGeom>
        </p:spPr>
      </p:pic>
      <p:sp>
        <p:nvSpPr>
          <p:cNvPr id="2" name="Rectangle 1">
            <a:extLst>
              <a:ext uri="{FF2B5EF4-FFF2-40B4-BE49-F238E27FC236}">
                <a16:creationId xmlns:a16="http://schemas.microsoft.com/office/drawing/2014/main" id="{3C085F28-4622-7DB2-E71A-5E81BE919BF6}"/>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089C93-1CC5-C388-6E74-B0C73BAD20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pic>
        <p:nvPicPr>
          <p:cNvPr id="7" name="Picture 6">
            <a:extLst>
              <a:ext uri="{FF2B5EF4-FFF2-40B4-BE49-F238E27FC236}">
                <a16:creationId xmlns:a16="http://schemas.microsoft.com/office/drawing/2014/main" id="{D0C420EA-9761-42B4-350A-1BE58659114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0999" y="2037360"/>
            <a:ext cx="3012760" cy="1600785"/>
          </a:xfrm>
          <a:prstGeom prst="rect">
            <a:avLst/>
          </a:prstGeom>
        </p:spPr>
      </p:pic>
    </p:spTree>
    <p:extLst>
      <p:ext uri="{BB962C8B-B14F-4D97-AF65-F5344CB8AC3E}">
        <p14:creationId xmlns:p14="http://schemas.microsoft.com/office/powerpoint/2010/main" val="133249170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indoor, person&#10;&#10;Description automatically generated">
            <a:extLst>
              <a:ext uri="{FF2B5EF4-FFF2-40B4-BE49-F238E27FC236}">
                <a16:creationId xmlns:a16="http://schemas.microsoft.com/office/drawing/2014/main" id="{546D783A-19B7-7CA0-51FB-45AD281667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2150" cy="5144541"/>
          </a:xfrm>
          <a:prstGeom prst="rect">
            <a:avLst/>
          </a:prstGeom>
        </p:spPr>
      </p:pic>
      <p:sp>
        <p:nvSpPr>
          <p:cNvPr id="9" name="TextBox 8">
            <a:extLst>
              <a:ext uri="{FF2B5EF4-FFF2-40B4-BE49-F238E27FC236}">
                <a16:creationId xmlns:a16="http://schemas.microsoft.com/office/drawing/2014/main" id="{F9029981-0BD5-0362-8ABB-E516280200A7}"/>
              </a:ext>
            </a:extLst>
          </p:cNvPr>
          <p:cNvSpPr txBox="1"/>
          <p:nvPr userDrawn="1"/>
        </p:nvSpPr>
        <p:spPr>
          <a:xfrm>
            <a:off x="4608163" y="3993397"/>
            <a:ext cx="4127715" cy="707886"/>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THRIVING HEALTH CARE,</a:t>
            </a:r>
          </a:p>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INVENTING CURES</a:t>
            </a:r>
          </a:p>
        </p:txBody>
      </p:sp>
      <p:sp>
        <p:nvSpPr>
          <p:cNvPr id="13" name="Rectangle 12">
            <a:extLst>
              <a:ext uri="{FF2B5EF4-FFF2-40B4-BE49-F238E27FC236}">
                <a16:creationId xmlns:a16="http://schemas.microsoft.com/office/drawing/2014/main" id="{0B8E3D04-B324-B86D-DB08-415A11C3C052}"/>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200B5B-3174-A8E2-152F-2EFF679F26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4710826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text, indoor&#10;&#10;Description automatically generated">
            <a:extLst>
              <a:ext uri="{FF2B5EF4-FFF2-40B4-BE49-F238E27FC236}">
                <a16:creationId xmlns:a16="http://schemas.microsoft.com/office/drawing/2014/main" id="{BEA241AE-9895-FC61-EEC0-A181858526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2150" cy="5144541"/>
          </a:xfrm>
          <a:prstGeom prst="rect">
            <a:avLst/>
          </a:prstGeom>
        </p:spPr>
      </p:pic>
      <p:pic>
        <p:nvPicPr>
          <p:cNvPr id="9" name="Picture 8">
            <a:extLst>
              <a:ext uri="{FF2B5EF4-FFF2-40B4-BE49-F238E27FC236}">
                <a16:creationId xmlns:a16="http://schemas.microsoft.com/office/drawing/2014/main" id="{9BBF0D5D-24E2-D5F3-F028-0D464C5DF3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128935213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group of people posing for a photo&#10;&#10;Description automatically generated with medium confidence">
            <a:extLst>
              <a:ext uri="{FF2B5EF4-FFF2-40B4-BE49-F238E27FC236}">
                <a16:creationId xmlns:a16="http://schemas.microsoft.com/office/drawing/2014/main" id="{6016307B-37BF-E9FF-D6EA-44827FBA68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sp>
        <p:nvSpPr>
          <p:cNvPr id="9" name="TextBox 8">
            <a:extLst>
              <a:ext uri="{FF2B5EF4-FFF2-40B4-BE49-F238E27FC236}">
                <a16:creationId xmlns:a16="http://schemas.microsoft.com/office/drawing/2014/main" id="{E38FBA4A-89A8-10BB-BA37-E204ABFD2E8F}"/>
              </a:ext>
            </a:extLst>
          </p:cNvPr>
          <p:cNvSpPr txBox="1"/>
          <p:nvPr userDrawn="1"/>
        </p:nvSpPr>
        <p:spPr>
          <a:xfrm>
            <a:off x="4608163" y="4124088"/>
            <a:ext cx="4127715" cy="400110"/>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COMMITMENT TO OUR PEOPLE</a:t>
            </a:r>
          </a:p>
        </p:txBody>
      </p:sp>
      <p:sp>
        <p:nvSpPr>
          <p:cNvPr id="13" name="Rectangle 12">
            <a:extLst>
              <a:ext uri="{FF2B5EF4-FFF2-40B4-BE49-F238E27FC236}">
                <a16:creationId xmlns:a16="http://schemas.microsoft.com/office/drawing/2014/main" id="{4B74D795-812E-E669-EB15-89E4EC02A5E8}"/>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B7BF4E7-9C23-DD70-8A5D-BEEEA7C46E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2958269104"/>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indoor, several&#10;&#10;Description automatically generated">
            <a:extLst>
              <a:ext uri="{FF2B5EF4-FFF2-40B4-BE49-F238E27FC236}">
                <a16:creationId xmlns:a16="http://schemas.microsoft.com/office/drawing/2014/main" id="{5E42EC4B-E0B6-13A7-0559-8FF4E22301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68747DF5-2F4C-157C-C934-FF986C0EBF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48157984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icture containing tree, outdoor, sky, mountain&#10;&#10;Description automatically generated">
            <a:extLst>
              <a:ext uri="{FF2B5EF4-FFF2-40B4-BE49-F238E27FC236}">
                <a16:creationId xmlns:a16="http://schemas.microsoft.com/office/drawing/2014/main" id="{6394073F-DB56-BACF-7096-92A084B62C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8" y="0"/>
            <a:ext cx="9139771" cy="5145881"/>
          </a:xfrm>
          <a:prstGeom prst="rect">
            <a:avLst/>
          </a:prstGeom>
        </p:spPr>
      </p:pic>
      <p:sp>
        <p:nvSpPr>
          <p:cNvPr id="9" name="TextBox 8">
            <a:extLst>
              <a:ext uri="{FF2B5EF4-FFF2-40B4-BE49-F238E27FC236}">
                <a16:creationId xmlns:a16="http://schemas.microsoft.com/office/drawing/2014/main" id="{EDFB5928-CF29-D16C-E271-26385F2D85A4}"/>
              </a:ext>
            </a:extLst>
          </p:cNvPr>
          <p:cNvSpPr txBox="1"/>
          <p:nvPr userDrawn="1"/>
        </p:nvSpPr>
        <p:spPr>
          <a:xfrm>
            <a:off x="4427349" y="4086387"/>
            <a:ext cx="4308529" cy="707886"/>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EMORY + ATLANTA:</a:t>
            </a:r>
          </a:p>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RICH HISTORY, SHARED FUTURE</a:t>
            </a:r>
          </a:p>
        </p:txBody>
      </p:sp>
      <p:sp>
        <p:nvSpPr>
          <p:cNvPr id="13" name="Rectangle 12">
            <a:extLst>
              <a:ext uri="{FF2B5EF4-FFF2-40B4-BE49-F238E27FC236}">
                <a16:creationId xmlns:a16="http://schemas.microsoft.com/office/drawing/2014/main" id="{6292C446-5B78-AA3F-0E26-478B6C8A7015}"/>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1F45BDB-5BB6-79D3-20ED-A8E5C9E7CF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2056304466"/>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E030CDE-FF30-1219-F593-093D8D6E02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2150" cy="5144541"/>
          </a:xfrm>
          <a:prstGeom prst="rect">
            <a:avLst/>
          </a:prstGeom>
        </p:spPr>
      </p:pic>
      <p:pic>
        <p:nvPicPr>
          <p:cNvPr id="9" name="Picture 8">
            <a:extLst>
              <a:ext uri="{FF2B5EF4-FFF2-40B4-BE49-F238E27FC236}">
                <a16:creationId xmlns:a16="http://schemas.microsoft.com/office/drawing/2014/main" id="{874D74EB-4534-4078-3889-10EC808065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3959368974"/>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7AF93A0-8C0E-8AAB-FB88-90857DB092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B5DC964D-724C-58B4-3862-8D9F072C87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634250139"/>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DC8CE50-5AA9-A722-1729-4964D1A6C4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B5DC964D-724C-58B4-3862-8D9F072C873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2334156494"/>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erson writing on a whiteboard&#10;&#10;Description automatically generated with medium confidence">
            <a:extLst>
              <a:ext uri="{FF2B5EF4-FFF2-40B4-BE49-F238E27FC236}">
                <a16:creationId xmlns:a16="http://schemas.microsoft.com/office/drawing/2014/main" id="{F8D8A0B6-8BDB-3442-89CE-0437B6CFE2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sp>
        <p:nvSpPr>
          <p:cNvPr id="9" name="TextBox 8">
            <a:extLst>
              <a:ext uri="{FF2B5EF4-FFF2-40B4-BE49-F238E27FC236}">
                <a16:creationId xmlns:a16="http://schemas.microsoft.com/office/drawing/2014/main" id="{2C78CDA2-27FF-E34A-9085-F24C3D508A15}"/>
              </a:ext>
            </a:extLst>
          </p:cNvPr>
          <p:cNvSpPr txBox="1"/>
          <p:nvPr userDrawn="1"/>
        </p:nvSpPr>
        <p:spPr>
          <a:xfrm>
            <a:off x="4608163" y="4050224"/>
            <a:ext cx="4127715" cy="400110"/>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FACULTY EMINENCE</a:t>
            </a:r>
          </a:p>
        </p:txBody>
      </p:sp>
      <p:sp>
        <p:nvSpPr>
          <p:cNvPr id="14" name="Rectangle 13">
            <a:extLst>
              <a:ext uri="{FF2B5EF4-FFF2-40B4-BE49-F238E27FC236}">
                <a16:creationId xmlns:a16="http://schemas.microsoft.com/office/drawing/2014/main" id="{8B63CFFE-5AB7-EC42-162A-E220ADECCC6C}"/>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260B129-C49C-6EF2-0448-8EFA45899F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421348696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3DD37CD-C45E-FE07-CCBB-23BA9A37A8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C57D4FF6-A645-FEF5-5A0A-5F0FB88BBD4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176991980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group of people in a lab&#10;&#10;Description automatically generated with medium confidence">
            <a:extLst>
              <a:ext uri="{FF2B5EF4-FFF2-40B4-BE49-F238E27FC236}">
                <a16:creationId xmlns:a16="http://schemas.microsoft.com/office/drawing/2014/main" id="{B6A3FDAD-CA14-2BD1-F6FA-ACF60F4DC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338"/>
            <a:ext cx="9144000" cy="5140821"/>
          </a:xfrm>
          <a:prstGeom prst="rect">
            <a:avLst/>
          </a:prstGeom>
        </p:spPr>
      </p:pic>
      <p:sp>
        <p:nvSpPr>
          <p:cNvPr id="9" name="TextBox 8">
            <a:extLst>
              <a:ext uri="{FF2B5EF4-FFF2-40B4-BE49-F238E27FC236}">
                <a16:creationId xmlns:a16="http://schemas.microsoft.com/office/drawing/2014/main" id="{EFDCD9DF-DD1B-CFBA-C913-B9C9AE4562A0}"/>
              </a:ext>
            </a:extLst>
          </p:cNvPr>
          <p:cNvSpPr txBox="1"/>
          <p:nvPr userDrawn="1"/>
        </p:nvSpPr>
        <p:spPr>
          <a:xfrm>
            <a:off x="4608163" y="4060556"/>
            <a:ext cx="4127715" cy="707886"/>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ACADEMIC COMMUNITY </a:t>
            </a:r>
            <a:b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b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OF CHOICE</a:t>
            </a:r>
          </a:p>
        </p:txBody>
      </p:sp>
      <p:sp>
        <p:nvSpPr>
          <p:cNvPr id="13" name="Rectangle 12">
            <a:extLst>
              <a:ext uri="{FF2B5EF4-FFF2-40B4-BE49-F238E27FC236}">
                <a16:creationId xmlns:a16="http://schemas.microsoft.com/office/drawing/2014/main" id="{7FED1487-19F6-EEF0-C620-60387FCAA7E2}"/>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DCA8380-F01F-173C-6AF3-5F17DAE96A6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2759724598"/>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group of people in a room&#10;&#10;Description automatically generated with low confidence">
            <a:extLst>
              <a:ext uri="{FF2B5EF4-FFF2-40B4-BE49-F238E27FC236}">
                <a16:creationId xmlns:a16="http://schemas.microsoft.com/office/drawing/2014/main" id="{1DFA260F-90F9-8CB3-6F20-25414EDAE3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966E37FE-75AD-523B-9F78-00C369CB4F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28948102"/>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wo people looking at a tablet&#10;&#10;Description automatically generated with medium confidence">
            <a:extLst>
              <a:ext uri="{FF2B5EF4-FFF2-40B4-BE49-F238E27FC236}">
                <a16:creationId xmlns:a16="http://schemas.microsoft.com/office/drawing/2014/main" id="{913410DB-C173-9628-5694-6942EF1D9C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8" y="0"/>
            <a:ext cx="9135541" cy="5143500"/>
          </a:xfrm>
          <a:prstGeom prst="rect">
            <a:avLst/>
          </a:prstGeom>
        </p:spPr>
      </p:pic>
      <p:sp>
        <p:nvSpPr>
          <p:cNvPr id="10" name="TextBox 9">
            <a:extLst>
              <a:ext uri="{FF2B5EF4-FFF2-40B4-BE49-F238E27FC236}">
                <a16:creationId xmlns:a16="http://schemas.microsoft.com/office/drawing/2014/main" id="{8902E3A2-ECD5-35C4-5F02-CD6BC5FBC81D}"/>
              </a:ext>
            </a:extLst>
          </p:cNvPr>
          <p:cNvSpPr txBox="1"/>
          <p:nvPr userDrawn="1"/>
        </p:nvSpPr>
        <p:spPr>
          <a:xfrm>
            <a:off x="3171987" y="3967566"/>
            <a:ext cx="5563892" cy="707886"/>
          </a:xfrm>
          <a:prstGeom prst="rect">
            <a:avLst/>
          </a:prstGeom>
          <a:noFill/>
        </p:spPr>
        <p:txBody>
          <a:bodyPr wrap="square" rtlCol="0">
            <a:spAutoFit/>
          </a:bodyPr>
          <a:lstStyle/>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INNOVATION THROUGH SCHOLARSHIP</a:t>
            </a:r>
          </a:p>
          <a:p>
            <a:pPr algn="r"/>
            <a:r>
              <a:rPr lang="en-US" sz="2000" b="1" i="0">
                <a:solidFill>
                  <a:srgbClr val="002647"/>
                </a:solidFill>
                <a:latin typeface="Arial" panose="020B0604020202020204" pitchFamily="34" charset="0"/>
                <a:ea typeface="Aktiv Grotesk" panose="020B0504020202020204" pitchFamily="34" charset="0"/>
                <a:cs typeface="Arial" panose="020B0604020202020204" pitchFamily="34" charset="0"/>
              </a:rPr>
              <a:t>AND CREATIVE EXPRESSION</a:t>
            </a:r>
          </a:p>
        </p:txBody>
      </p:sp>
      <p:sp>
        <p:nvSpPr>
          <p:cNvPr id="13" name="Rectangle 12">
            <a:extLst>
              <a:ext uri="{FF2B5EF4-FFF2-40B4-BE49-F238E27FC236}">
                <a16:creationId xmlns:a16="http://schemas.microsoft.com/office/drawing/2014/main" id="{01F3AFC7-5E96-C575-0E2F-2721C9A11418}"/>
              </a:ext>
            </a:extLst>
          </p:cNvPr>
          <p:cNvSpPr/>
          <p:nvPr userDrawn="1"/>
        </p:nvSpPr>
        <p:spPr>
          <a:xfrm>
            <a:off x="7387525" y="0"/>
            <a:ext cx="1348354" cy="697424"/>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064FEB9-86BF-2A38-C0FA-0767598B26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23781" y="258091"/>
            <a:ext cx="1075841" cy="280655"/>
          </a:xfrm>
          <a:prstGeom prst="rect">
            <a:avLst/>
          </a:prstGeom>
        </p:spPr>
      </p:pic>
    </p:spTree>
    <p:extLst>
      <p:ext uri="{BB962C8B-B14F-4D97-AF65-F5344CB8AC3E}">
        <p14:creationId xmlns:p14="http://schemas.microsoft.com/office/powerpoint/2010/main" val="4227840358"/>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ext, indoor, cluttered, kitchen appliance&#10;&#10;Description automatically generated">
            <a:extLst>
              <a:ext uri="{FF2B5EF4-FFF2-40B4-BE49-F238E27FC236}">
                <a16:creationId xmlns:a16="http://schemas.microsoft.com/office/drawing/2014/main" id="{D548ECB8-ABAA-6E97-61C5-DEA384FD3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50" y="0"/>
            <a:ext cx="9140300" cy="5143500"/>
          </a:xfrm>
          <a:prstGeom prst="rect">
            <a:avLst/>
          </a:prstGeom>
        </p:spPr>
      </p:pic>
      <p:pic>
        <p:nvPicPr>
          <p:cNvPr id="9" name="Picture 8">
            <a:extLst>
              <a:ext uri="{FF2B5EF4-FFF2-40B4-BE49-F238E27FC236}">
                <a16:creationId xmlns:a16="http://schemas.microsoft.com/office/drawing/2014/main" id="{966E37FE-75AD-523B-9F78-00C369CB4F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48241" y="490779"/>
            <a:ext cx="892708" cy="247974"/>
          </a:xfrm>
          <a:prstGeom prst="rect">
            <a:avLst/>
          </a:prstGeom>
        </p:spPr>
      </p:pic>
    </p:spTree>
    <p:extLst>
      <p:ext uri="{BB962C8B-B14F-4D97-AF65-F5344CB8AC3E}">
        <p14:creationId xmlns:p14="http://schemas.microsoft.com/office/powerpoint/2010/main" val="2105148171"/>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0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women looking at a book&#10;&#10;Description automatically generated with medium confidence">
            <a:extLst>
              <a:ext uri="{FF2B5EF4-FFF2-40B4-BE49-F238E27FC236}">
                <a16:creationId xmlns:a16="http://schemas.microsoft.com/office/drawing/2014/main" id="{31C44ACD-DE74-5926-9114-AB0422E726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1997803"/>
            <a:ext cx="1826574" cy="1826574"/>
          </a:xfrm>
          <a:prstGeom prst="rect">
            <a:avLst/>
          </a:prstGeom>
        </p:spPr>
      </p:pic>
      <p:sp>
        <p:nvSpPr>
          <p:cNvPr id="2" name="TextBox 1">
            <a:extLst>
              <a:ext uri="{FF2B5EF4-FFF2-40B4-BE49-F238E27FC236}">
                <a16:creationId xmlns:a16="http://schemas.microsoft.com/office/drawing/2014/main" id="{15EF7C43-8269-B1BE-A4BA-6F5BB76AC433}"/>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id="{72000170-9F8D-1460-75A9-92EC086F79F6}"/>
              </a:ext>
            </a:extLst>
          </p:cNvPr>
          <p:cNvSpPr txBox="1"/>
          <p:nvPr/>
        </p:nvSpPr>
        <p:spPr>
          <a:xfrm>
            <a:off x="2912852" y="1997803"/>
            <a:ext cx="4649639" cy="1938992"/>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Offer the most inclusive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and financially accessible higher education experience among the nation’s top universities.</a:t>
            </a:r>
          </a:p>
          <a:p>
            <a:pPr marL="171450" marR="0" lvl="0" indent="-171450">
              <a:spcBef>
                <a:spcPts val="0"/>
              </a:spcBef>
              <a:spcAft>
                <a:spcPts val="0"/>
              </a:spcAft>
              <a:buFont typeface="Arial" panose="020B0604020202020204" pitchFamily="34" charset="0"/>
              <a:buChar char="•"/>
            </a:pPr>
            <a:endPar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Transform Emory’s undergraduate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campus life experience to create a connected, living, impact-oriented intellectual community.</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Become the most influential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institution in our students’ lives by cultivating affinity for Emory.</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755DAD-A4D6-A8C7-7B79-D03B74B3AC38}"/>
              </a:ext>
            </a:extLst>
          </p:cNvPr>
          <p:cNvSpPr txBox="1"/>
          <p:nvPr/>
        </p:nvSpPr>
        <p:spPr>
          <a:xfrm>
            <a:off x="741874" y="815362"/>
            <a:ext cx="4699370"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ACADEMIC C</a:t>
            </a:r>
            <a:r>
              <a:rPr lang="en-US" sz="2000" b="1">
                <a:solidFill>
                  <a:srgbClr val="002647"/>
                </a:solidFill>
                <a:effectLst/>
                <a:latin typeface="Arial" panose="020B0604020202020204" pitchFamily="34" charset="0"/>
                <a:ea typeface="Yu Mincho" panose="02020400000000000000" pitchFamily="18" charset="-128"/>
                <a:cs typeface="Arial" panose="020B0604020202020204" pitchFamily="34" charset="0"/>
              </a:rPr>
              <a:t>OMMUNITY OF CHOICE </a:t>
            </a:r>
            <a:endPar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8E27C39-8B9A-1034-82C9-EB3FB5629BF2}"/>
              </a:ext>
            </a:extLst>
          </p:cNvPr>
          <p:cNvSpPr/>
          <p:nvPr/>
        </p:nvSpPr>
        <p:spPr>
          <a:xfrm>
            <a:off x="741871" y="796086"/>
            <a:ext cx="4699373"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29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501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person, indoor, glass&#10;&#10;Description automatically generated">
            <a:extLst>
              <a:ext uri="{FF2B5EF4-FFF2-40B4-BE49-F238E27FC236}">
                <a16:creationId xmlns:a16="http://schemas.microsoft.com/office/drawing/2014/main" id="{8606CF38-8E7A-8502-2B2D-15ECE3ECF4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2" y="2279601"/>
            <a:ext cx="1826574" cy="1826574"/>
          </a:xfrm>
          <a:prstGeom prst="rect">
            <a:avLst/>
          </a:prstGeom>
        </p:spPr>
      </p:pic>
      <p:sp>
        <p:nvSpPr>
          <p:cNvPr id="2" name="TextBox 1">
            <a:extLst>
              <a:ext uri="{FF2B5EF4-FFF2-40B4-BE49-F238E27FC236}">
                <a16:creationId xmlns:a16="http://schemas.microsoft.com/office/drawing/2014/main" id="{E49969B3-DC7E-84F2-FF24-80C3EFC84424}"/>
              </a:ext>
            </a:extLst>
          </p:cNvPr>
          <p:cNvSpPr txBox="1"/>
          <p:nvPr/>
        </p:nvSpPr>
        <p:spPr>
          <a:xfrm>
            <a:off x="825260" y="1502701"/>
            <a:ext cx="5135273"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Yu Mincho" panose="02020400000000000000" pitchFamily="18" charset="-128"/>
                <a:cs typeface="Arial" panose="020B0604020202020204" pitchFamily="34" charset="0"/>
              </a:rPr>
              <a:t>Harness imagination and discovery to address 21st-century challenges</a:t>
            </a:r>
            <a:endPar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96398B9-7BB6-232B-9AFC-3A656BC66A12}"/>
              </a:ext>
            </a:extLst>
          </p:cNvPr>
          <p:cNvSpPr txBox="1"/>
          <p:nvPr/>
        </p:nvSpPr>
        <p:spPr>
          <a:xfrm>
            <a:off x="2970362" y="2156488"/>
            <a:ext cx="4943149" cy="2274084"/>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Innovation through scholarship and creative expression </a:t>
            </a:r>
            <a:r>
              <a:rPr lang="en-US" sz="1200">
                <a:effectLst/>
                <a:latin typeface="Arial" panose="020B0604020202020204" pitchFamily="34" charset="0"/>
                <a:ea typeface="Aktiv Grotesk" panose="020B0504020202020204" pitchFamily="34" charset="0"/>
                <a:cs typeface="Arial" panose="020B0604020202020204" pitchFamily="34" charset="0"/>
              </a:rPr>
              <a:t>drives our thriving research enterprise. With the liberal arts permeating all that we do, we prepare students to be critical thinkers and to lead lives of meaning and consequence. As a community of thought leaders and culture producers, we are dedicated to advancing discoveries and innovation across the disciplines and the professions for the public good and to providing opportunities for research in all disciplines and self-discovery among our students.</a:t>
            </a:r>
          </a:p>
        </p:txBody>
      </p:sp>
      <p:sp>
        <p:nvSpPr>
          <p:cNvPr id="5" name="TextBox 4">
            <a:extLst>
              <a:ext uri="{FF2B5EF4-FFF2-40B4-BE49-F238E27FC236}">
                <a16:creationId xmlns:a16="http://schemas.microsoft.com/office/drawing/2014/main" id="{79F5C862-BF51-7BC4-09DD-5E502C7E82EE}"/>
              </a:ext>
            </a:extLst>
          </p:cNvPr>
          <p:cNvSpPr txBox="1"/>
          <p:nvPr/>
        </p:nvSpPr>
        <p:spPr>
          <a:xfrm>
            <a:off x="741874" y="809718"/>
            <a:ext cx="7007948" cy="338554"/>
          </a:xfrm>
          <a:prstGeom prst="rect">
            <a:avLst/>
          </a:prstGeom>
          <a:noFill/>
        </p:spPr>
        <p:txBody>
          <a:bodyPr wrap="square" rtlCol="0">
            <a:spAutoFit/>
          </a:bodyPr>
          <a:lstStyle/>
          <a:p>
            <a:pPr marL="0" marR="0">
              <a:spcBef>
                <a:spcPts val="0"/>
              </a:spcBef>
              <a:spcAft>
                <a:spcPts val="0"/>
              </a:spcAft>
            </a:pPr>
            <a:r>
              <a:rPr lang="en-US" sz="1600" b="1">
                <a:solidFill>
                  <a:srgbClr val="002647"/>
                </a:solidFill>
                <a:effectLst/>
                <a:latin typeface="Arial" panose="020B0604020202020204" pitchFamily="34" charset="0"/>
                <a:ea typeface="Calibri" panose="020F0502020204030204" pitchFamily="34" charset="0"/>
                <a:cs typeface="Arial" panose="020B0604020202020204" pitchFamily="34" charset="0"/>
              </a:rPr>
              <a:t>INNOVATION THROUGH SCHOLARSHIP AND CREATIVE EXPRESSION</a:t>
            </a:r>
          </a:p>
        </p:txBody>
      </p:sp>
      <p:sp>
        <p:nvSpPr>
          <p:cNvPr id="6" name="Rectangle 5">
            <a:extLst>
              <a:ext uri="{FF2B5EF4-FFF2-40B4-BE49-F238E27FC236}">
                <a16:creationId xmlns:a16="http://schemas.microsoft.com/office/drawing/2014/main" id="{3D1584C5-1C34-FBF6-B971-ECB0FD26CD79}"/>
              </a:ext>
            </a:extLst>
          </p:cNvPr>
          <p:cNvSpPr/>
          <p:nvPr/>
        </p:nvSpPr>
        <p:spPr>
          <a:xfrm>
            <a:off x="741871" y="790442"/>
            <a:ext cx="7007948" cy="35783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22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itting in front of a chalkboard&#10;&#10;Description automatically generated">
            <a:extLst>
              <a:ext uri="{FF2B5EF4-FFF2-40B4-BE49-F238E27FC236}">
                <a16:creationId xmlns:a16="http://schemas.microsoft.com/office/drawing/2014/main" id="{67045719-1536-31BD-6048-DBE13B19C7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1997803"/>
            <a:ext cx="1826574" cy="1826574"/>
          </a:xfrm>
          <a:prstGeom prst="rect">
            <a:avLst/>
          </a:prstGeom>
        </p:spPr>
      </p:pic>
      <p:sp>
        <p:nvSpPr>
          <p:cNvPr id="2" name="TextBox 1">
            <a:extLst>
              <a:ext uri="{FF2B5EF4-FFF2-40B4-BE49-F238E27FC236}">
                <a16:creationId xmlns:a16="http://schemas.microsoft.com/office/drawing/2014/main" id="{4B7F010A-460E-F84D-84A6-11D22FAEB237}"/>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id="{37480787-0D11-D2A5-78AE-3B2E2351B8AC}"/>
              </a:ext>
            </a:extLst>
          </p:cNvPr>
          <p:cNvSpPr txBox="1"/>
          <p:nvPr/>
        </p:nvSpPr>
        <p:spPr>
          <a:xfrm>
            <a:off x="2912852" y="1997803"/>
            <a:ext cx="4649639" cy="1384995"/>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Be a top-ranked global leader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in health science research to drive societal impact.</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Be the preeminent destination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for innovative arts leaders.</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Become an innovative research leader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in the humanities as well as the natural and social sciences.</a:t>
            </a:r>
          </a:p>
        </p:txBody>
      </p:sp>
      <p:sp>
        <p:nvSpPr>
          <p:cNvPr id="7" name="TextBox 6">
            <a:extLst>
              <a:ext uri="{FF2B5EF4-FFF2-40B4-BE49-F238E27FC236}">
                <a16:creationId xmlns:a16="http://schemas.microsoft.com/office/drawing/2014/main" id="{A6DE1859-85E8-8C58-23E2-0F79FF592CCC}"/>
              </a:ext>
            </a:extLst>
          </p:cNvPr>
          <p:cNvSpPr txBox="1"/>
          <p:nvPr/>
        </p:nvSpPr>
        <p:spPr>
          <a:xfrm>
            <a:off x="741874" y="809718"/>
            <a:ext cx="7007948" cy="338554"/>
          </a:xfrm>
          <a:prstGeom prst="rect">
            <a:avLst/>
          </a:prstGeom>
          <a:noFill/>
        </p:spPr>
        <p:txBody>
          <a:bodyPr wrap="square" rtlCol="0">
            <a:spAutoFit/>
          </a:bodyPr>
          <a:lstStyle/>
          <a:p>
            <a:pPr marL="0" marR="0">
              <a:spcBef>
                <a:spcPts val="0"/>
              </a:spcBef>
              <a:spcAft>
                <a:spcPts val="0"/>
              </a:spcAft>
            </a:pPr>
            <a:r>
              <a:rPr lang="en-US" sz="1600" b="1">
                <a:solidFill>
                  <a:srgbClr val="002647"/>
                </a:solidFill>
                <a:effectLst/>
                <a:latin typeface="Arial" panose="020B0604020202020204" pitchFamily="34" charset="0"/>
                <a:ea typeface="Calibri" panose="020F0502020204030204" pitchFamily="34" charset="0"/>
                <a:cs typeface="Arial" panose="020B0604020202020204" pitchFamily="34" charset="0"/>
              </a:rPr>
              <a:t>INNOVATION THROUGH SCHOLARSHIP AND CREATIVE EXPRESSION</a:t>
            </a:r>
          </a:p>
        </p:txBody>
      </p:sp>
      <p:sp>
        <p:nvSpPr>
          <p:cNvPr id="8" name="Rectangle 7">
            <a:extLst>
              <a:ext uri="{FF2B5EF4-FFF2-40B4-BE49-F238E27FC236}">
                <a16:creationId xmlns:a16="http://schemas.microsoft.com/office/drawing/2014/main" id="{458797B5-3EE6-F7FF-80C7-A7AA830053F9}"/>
              </a:ext>
            </a:extLst>
          </p:cNvPr>
          <p:cNvSpPr/>
          <p:nvPr/>
        </p:nvSpPr>
        <p:spPr>
          <a:xfrm>
            <a:off x="741871" y="790442"/>
            <a:ext cx="7007948" cy="35783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32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7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4C1C418A-0AAC-8892-3AED-15A99758DCC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2279600"/>
            <a:ext cx="1826574" cy="1826574"/>
          </a:xfrm>
          <a:prstGeom prst="rect">
            <a:avLst/>
          </a:prstGeom>
        </p:spPr>
      </p:pic>
      <p:sp>
        <p:nvSpPr>
          <p:cNvPr id="2" name="TextBox 1">
            <a:extLst>
              <a:ext uri="{FF2B5EF4-FFF2-40B4-BE49-F238E27FC236}">
                <a16:creationId xmlns:a16="http://schemas.microsoft.com/office/drawing/2014/main" id="{32A8333E-37A1-4DAF-EFC7-D4739CEAAC09}"/>
              </a:ext>
            </a:extLst>
          </p:cNvPr>
          <p:cNvSpPr txBox="1"/>
          <p:nvPr/>
        </p:nvSpPr>
        <p:spPr>
          <a:xfrm>
            <a:off x="825260" y="1502701"/>
            <a:ext cx="5135273"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Yu Mincho" panose="02020400000000000000" pitchFamily="18" charset="-128"/>
                <a:cs typeface="Arial" panose="020B0604020202020204" pitchFamily="34" charset="0"/>
              </a:rPr>
              <a:t>Improve the health of individuals and communities at home and throughout the world.</a:t>
            </a:r>
            <a:endPar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57B5AB7-008B-BC2C-B653-3D3634E7026A}"/>
              </a:ext>
            </a:extLst>
          </p:cNvPr>
          <p:cNvSpPr txBox="1"/>
          <p:nvPr/>
        </p:nvSpPr>
        <p:spPr>
          <a:xfrm>
            <a:off x="2970362" y="2156488"/>
            <a:ext cx="4943149" cy="2274084"/>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From clinical frontline workers, physicians, and nurses </a:t>
            </a:r>
            <a:r>
              <a:rPr lang="en-US" sz="1200">
                <a:effectLst/>
                <a:latin typeface="Arial" panose="020B0604020202020204" pitchFamily="34" charset="0"/>
                <a:ea typeface="Aktiv Grotesk" panose="020B0504020202020204" pitchFamily="34" charset="0"/>
                <a:cs typeface="Arial" panose="020B0604020202020204" pitchFamily="34" charset="0"/>
              </a:rPr>
              <a:t>to the public health practitioners and researchers who improve health and well-being and develop cutting-edge treatments to eradicate disease, Emory’s Woodruff Health Sciences Center and health care enterprise serve our region and society in unparalleled ways. At all stages of the lifecycle, Emory and its vital institutional, teaching, and research partners in Atlanta, and across the state and the world, seek solutions to humanity’s most challenging health issues.</a:t>
            </a:r>
          </a:p>
        </p:txBody>
      </p:sp>
      <p:sp>
        <p:nvSpPr>
          <p:cNvPr id="5" name="TextBox 4">
            <a:extLst>
              <a:ext uri="{FF2B5EF4-FFF2-40B4-BE49-F238E27FC236}">
                <a16:creationId xmlns:a16="http://schemas.microsoft.com/office/drawing/2014/main" id="{AA2762E0-F674-3E7E-5B93-325831B72FE4}"/>
              </a:ext>
            </a:extLst>
          </p:cNvPr>
          <p:cNvSpPr txBox="1"/>
          <p:nvPr/>
        </p:nvSpPr>
        <p:spPr>
          <a:xfrm>
            <a:off x="741874" y="815362"/>
            <a:ext cx="6189504"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THRIVING HEALTH CARE, INVENTING CURES</a:t>
            </a:r>
          </a:p>
        </p:txBody>
      </p:sp>
      <p:sp>
        <p:nvSpPr>
          <p:cNvPr id="6" name="Rectangle 5">
            <a:extLst>
              <a:ext uri="{FF2B5EF4-FFF2-40B4-BE49-F238E27FC236}">
                <a16:creationId xmlns:a16="http://schemas.microsoft.com/office/drawing/2014/main" id="{35EF2442-8A98-C0C8-A29A-E713562A711E}"/>
              </a:ext>
            </a:extLst>
          </p:cNvPr>
          <p:cNvSpPr/>
          <p:nvPr/>
        </p:nvSpPr>
        <p:spPr>
          <a:xfrm>
            <a:off x="741871" y="796086"/>
            <a:ext cx="5771818"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02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3A4C9A30-C016-BC45-2067-9A08FBCACA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2001330"/>
            <a:ext cx="1823048" cy="1823048"/>
          </a:xfrm>
          <a:prstGeom prst="rect">
            <a:avLst/>
          </a:prstGeom>
        </p:spPr>
      </p:pic>
      <p:sp>
        <p:nvSpPr>
          <p:cNvPr id="2" name="TextBox 1">
            <a:extLst>
              <a:ext uri="{FF2B5EF4-FFF2-40B4-BE49-F238E27FC236}">
                <a16:creationId xmlns:a16="http://schemas.microsoft.com/office/drawing/2014/main" id="{E93903E6-00E2-0135-B0D8-B615DE2CFBA2}"/>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id="{A3A1E3B5-05B0-B701-450D-4784672C16BF}"/>
              </a:ext>
            </a:extLst>
          </p:cNvPr>
          <p:cNvSpPr txBox="1"/>
          <p:nvPr/>
        </p:nvSpPr>
        <p:spPr>
          <a:xfrm>
            <a:off x="2912852" y="1997803"/>
            <a:ext cx="4763592" cy="1754326"/>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Invent novel ways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to prevent and treat disease through discovery and innovation. </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Engage in culturally sensitive scholarship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that advances health and well-being.</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Prepare the next generation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of scientists, health care providers, and public health practitioners to save and improve lives</a:t>
            </a: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2E0220-0F28-5301-AB21-854C5F0B52D1}"/>
              </a:ext>
            </a:extLst>
          </p:cNvPr>
          <p:cNvSpPr txBox="1"/>
          <p:nvPr/>
        </p:nvSpPr>
        <p:spPr>
          <a:xfrm>
            <a:off x="741874" y="815362"/>
            <a:ext cx="6189504"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THRIVING HEALTH CARE, INVENTING CURES</a:t>
            </a:r>
          </a:p>
        </p:txBody>
      </p:sp>
      <p:sp>
        <p:nvSpPr>
          <p:cNvPr id="8" name="Rectangle 7">
            <a:extLst>
              <a:ext uri="{FF2B5EF4-FFF2-40B4-BE49-F238E27FC236}">
                <a16:creationId xmlns:a16="http://schemas.microsoft.com/office/drawing/2014/main" id="{1EA21361-966D-B1E0-9E43-CD2146C2AC17}"/>
              </a:ext>
            </a:extLst>
          </p:cNvPr>
          <p:cNvSpPr/>
          <p:nvPr/>
        </p:nvSpPr>
        <p:spPr>
          <a:xfrm>
            <a:off x="741871" y="796086"/>
            <a:ext cx="5771818"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64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0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orking in a factory&#10;&#10;Description automatically generated with medium confidence">
            <a:extLst>
              <a:ext uri="{FF2B5EF4-FFF2-40B4-BE49-F238E27FC236}">
                <a16:creationId xmlns:a16="http://schemas.microsoft.com/office/drawing/2014/main" id="{1014BA65-7C59-17B2-93D2-6604A696D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2" y="2279601"/>
            <a:ext cx="1826574" cy="1826574"/>
          </a:xfrm>
          <a:prstGeom prst="rect">
            <a:avLst/>
          </a:prstGeom>
        </p:spPr>
      </p:pic>
      <p:sp>
        <p:nvSpPr>
          <p:cNvPr id="2" name="TextBox 1">
            <a:extLst>
              <a:ext uri="{FF2B5EF4-FFF2-40B4-BE49-F238E27FC236}">
                <a16:creationId xmlns:a16="http://schemas.microsoft.com/office/drawing/2014/main" id="{42C55587-9098-D069-F9D1-14A8F36FFE01}"/>
              </a:ext>
            </a:extLst>
          </p:cNvPr>
          <p:cNvSpPr txBox="1"/>
          <p:nvPr/>
        </p:nvSpPr>
        <p:spPr>
          <a:xfrm>
            <a:off x="825260" y="1502701"/>
            <a:ext cx="5135273"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Yu Mincho" panose="02020400000000000000" pitchFamily="18" charset="-128"/>
                <a:cs typeface="Arial" panose="020B0604020202020204" pitchFamily="34" charset="0"/>
              </a:rPr>
              <a:t>Celebrate and support the people who power our campuses and health care facilities</a:t>
            </a:r>
            <a:endPar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05BAC78-90F3-B9D0-86D6-69A56CD81CDF}"/>
              </a:ext>
            </a:extLst>
          </p:cNvPr>
          <p:cNvSpPr txBox="1"/>
          <p:nvPr/>
        </p:nvSpPr>
        <p:spPr>
          <a:xfrm>
            <a:off x="2970362" y="2156488"/>
            <a:ext cx="4943149" cy="1997085"/>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We cannot lead, much less compete, </a:t>
            </a:r>
            <a:r>
              <a:rPr lang="en-US" sz="1200">
                <a:effectLst/>
                <a:latin typeface="Arial" panose="020B0604020202020204" pitchFamily="34" charset="0"/>
                <a:ea typeface="Aktiv Grotesk" panose="020B0504020202020204" pitchFamily="34" charset="0"/>
                <a:cs typeface="Arial" panose="020B0604020202020204" pitchFamily="34" charset="0"/>
              </a:rPr>
              <a:t>on a global scale in education, research, and health care without a skilled and motivated workforce. Our staff has an essential role in bringing to life all aspects of Emory, from facilities and food services to accounting, EPD, maintenance, IT, and everything in between. We are committed to ensuring these important people of our university are celebrated, given career pathways, and inspired to grow and develop.</a:t>
            </a:r>
          </a:p>
        </p:txBody>
      </p:sp>
      <p:sp>
        <p:nvSpPr>
          <p:cNvPr id="5" name="TextBox 4">
            <a:extLst>
              <a:ext uri="{FF2B5EF4-FFF2-40B4-BE49-F238E27FC236}">
                <a16:creationId xmlns:a16="http://schemas.microsoft.com/office/drawing/2014/main" id="{0D50ACA4-5FEA-F28D-5A45-B3478545856C}"/>
              </a:ext>
            </a:extLst>
          </p:cNvPr>
          <p:cNvSpPr txBox="1"/>
          <p:nvPr/>
        </p:nvSpPr>
        <p:spPr>
          <a:xfrm>
            <a:off x="741875" y="815362"/>
            <a:ext cx="4123636"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COMMITMENT TO OUR PEOPLE</a:t>
            </a:r>
          </a:p>
        </p:txBody>
      </p:sp>
      <p:sp>
        <p:nvSpPr>
          <p:cNvPr id="6" name="Rectangle 5">
            <a:extLst>
              <a:ext uri="{FF2B5EF4-FFF2-40B4-BE49-F238E27FC236}">
                <a16:creationId xmlns:a16="http://schemas.microsoft.com/office/drawing/2014/main" id="{63512105-D6E3-3B6C-E20A-5DF93C5AD36C}"/>
              </a:ext>
            </a:extLst>
          </p:cNvPr>
          <p:cNvSpPr/>
          <p:nvPr/>
        </p:nvSpPr>
        <p:spPr>
          <a:xfrm>
            <a:off x="741871" y="796086"/>
            <a:ext cx="4084129"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73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outdoor, yellow, child&#10;&#10;Description automatically generated">
            <a:extLst>
              <a:ext uri="{FF2B5EF4-FFF2-40B4-BE49-F238E27FC236}">
                <a16:creationId xmlns:a16="http://schemas.microsoft.com/office/drawing/2014/main" id="{6DD5B37A-B833-E2AF-D90A-56D8DD4D2F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1997803"/>
            <a:ext cx="1826574" cy="1826574"/>
          </a:xfrm>
          <a:prstGeom prst="rect">
            <a:avLst/>
          </a:prstGeom>
        </p:spPr>
      </p:pic>
      <p:sp>
        <p:nvSpPr>
          <p:cNvPr id="2" name="TextBox 1">
            <a:extLst>
              <a:ext uri="{FF2B5EF4-FFF2-40B4-BE49-F238E27FC236}">
                <a16:creationId xmlns:a16="http://schemas.microsoft.com/office/drawing/2014/main" id="{392AD6CE-53B9-4FA1-72C7-886E85DF48F7}"/>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id="{CB20AAF4-8D3F-7F13-99EE-9E16A3F98A9C}"/>
              </a:ext>
            </a:extLst>
          </p:cNvPr>
          <p:cNvSpPr txBox="1"/>
          <p:nvPr/>
        </p:nvSpPr>
        <p:spPr>
          <a:xfrm>
            <a:off x="2912852" y="1997803"/>
            <a:ext cx="4763592" cy="1569660"/>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Prioritize the contributions,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needs, and goals of the workforce that powers everything.</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Ensure attainable pathways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to career satisfaction and success for our staff members.</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Set the standard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for a culture of development and growth.</a:t>
            </a: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1554A3B-22D8-801B-AFC9-153CD45AC51E}"/>
              </a:ext>
            </a:extLst>
          </p:cNvPr>
          <p:cNvSpPr txBox="1"/>
          <p:nvPr/>
        </p:nvSpPr>
        <p:spPr>
          <a:xfrm>
            <a:off x="741875" y="815362"/>
            <a:ext cx="4123636"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COMMITMENT TO OUR PEOPLE</a:t>
            </a:r>
          </a:p>
        </p:txBody>
      </p:sp>
      <p:sp>
        <p:nvSpPr>
          <p:cNvPr id="10" name="Rectangle 9">
            <a:extLst>
              <a:ext uri="{FF2B5EF4-FFF2-40B4-BE49-F238E27FC236}">
                <a16:creationId xmlns:a16="http://schemas.microsoft.com/office/drawing/2014/main" id="{88440104-6D58-BBA9-92FC-83F453A9183E}"/>
              </a:ext>
            </a:extLst>
          </p:cNvPr>
          <p:cNvSpPr/>
          <p:nvPr/>
        </p:nvSpPr>
        <p:spPr>
          <a:xfrm>
            <a:off x="741871" y="796086"/>
            <a:ext cx="4084129"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80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1A6F1E-48F8-F839-54CA-00BAF0781412}"/>
              </a:ext>
            </a:extLst>
          </p:cNvPr>
          <p:cNvPicPr>
            <a:picLocks noChangeAspect="1"/>
          </p:cNvPicPr>
          <p:nvPr/>
        </p:nvPicPr>
        <p:blipFill>
          <a:blip r:embed="rId2"/>
          <a:stretch>
            <a:fillRect/>
          </a:stretch>
        </p:blipFill>
        <p:spPr>
          <a:xfrm>
            <a:off x="805132" y="1631908"/>
            <a:ext cx="2844533" cy="1680288"/>
          </a:xfrm>
          <a:prstGeom prst="rect">
            <a:avLst/>
          </a:prstGeom>
        </p:spPr>
      </p:pic>
      <p:sp>
        <p:nvSpPr>
          <p:cNvPr id="4" name="TextBox 3">
            <a:extLst>
              <a:ext uri="{FF2B5EF4-FFF2-40B4-BE49-F238E27FC236}">
                <a16:creationId xmlns:a16="http://schemas.microsoft.com/office/drawing/2014/main" id="{5C03E0AA-81FD-4F8F-4F62-4ED3D13A43D9}"/>
              </a:ext>
            </a:extLst>
          </p:cNvPr>
          <p:cNvSpPr txBox="1"/>
          <p:nvPr/>
        </p:nvSpPr>
        <p:spPr>
          <a:xfrm>
            <a:off x="4410974" y="1473509"/>
            <a:ext cx="3554077" cy="2274149"/>
          </a:xfrm>
          <a:prstGeom prst="rect">
            <a:avLst/>
          </a:prstGeom>
          <a:noFill/>
        </p:spPr>
        <p:txBody>
          <a:bodyPr wrap="square" rtlCol="0">
            <a:spAutoFit/>
          </a:bodyPr>
          <a:lstStyle/>
          <a:p>
            <a:pPr>
              <a:lnSpc>
                <a:spcPct val="150000"/>
              </a:lnSpc>
            </a:pPr>
            <a:r>
              <a:rPr lang="en-US" sz="1200" b="1" i="0" dirty="0">
                <a:solidFill>
                  <a:srgbClr val="283C46"/>
                </a:solidFill>
                <a:effectLst/>
                <a:latin typeface="Arial" panose="020B0604020202020204" pitchFamily="34" charset="0"/>
                <a:cs typeface="Arial" panose="020B0604020202020204" pitchFamily="34" charset="0"/>
              </a:rPr>
              <a:t>One Emory: Ambition and Heart </a:t>
            </a:r>
            <a:r>
              <a:rPr lang="en-US" sz="1200" i="0" dirty="0">
                <a:solidFill>
                  <a:srgbClr val="283C46"/>
                </a:solidFill>
                <a:effectLst/>
                <a:latin typeface="Arial" panose="020B0604020202020204" pitchFamily="34" charset="0"/>
                <a:cs typeface="Arial" panose="020B0604020202020204" pitchFamily="34" charset="0"/>
              </a:rPr>
              <a:t>is a strategic framework that will guide Emory into a bold future. It is focused on strengthening all of Emory’s nine schools, making the university an unparalleled destination for education, elevating Emory’s world-class academic health system, and recommitting to Emory staff and the city of Atlanta.</a:t>
            </a:r>
            <a:endParaRPr lang="en-US" sz="1200" dirty="0">
              <a:effectLst/>
              <a:latin typeface="Arial" panose="020B0604020202020204" pitchFamily="34" charset="0"/>
              <a:ea typeface="Aktiv Grotesk" panose="020B05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B82F216-FBF9-B64A-C5B1-E4146752BAD7}"/>
              </a:ext>
            </a:extLst>
          </p:cNvPr>
          <p:cNvCxnSpPr/>
          <p:nvPr/>
        </p:nvCxnSpPr>
        <p:spPr>
          <a:xfrm>
            <a:off x="3893388" y="1207698"/>
            <a:ext cx="0" cy="274895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398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1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ity street at night&#10;&#10;Description automatically generated with medium confidence">
            <a:extLst>
              <a:ext uri="{FF2B5EF4-FFF2-40B4-BE49-F238E27FC236}">
                <a16:creationId xmlns:a16="http://schemas.microsoft.com/office/drawing/2014/main" id="{1E208F5E-2E10-37FE-16EE-EC2040CFDF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2" y="2279601"/>
            <a:ext cx="1823048" cy="1823048"/>
          </a:xfrm>
          <a:prstGeom prst="rect">
            <a:avLst/>
          </a:prstGeom>
        </p:spPr>
      </p:pic>
      <p:sp>
        <p:nvSpPr>
          <p:cNvPr id="2" name="TextBox 1">
            <a:extLst>
              <a:ext uri="{FF2B5EF4-FFF2-40B4-BE49-F238E27FC236}">
                <a16:creationId xmlns:a16="http://schemas.microsoft.com/office/drawing/2014/main" id="{4F4556B1-E7E2-B445-9B67-C52BD98F9F42}"/>
              </a:ext>
            </a:extLst>
          </p:cNvPr>
          <p:cNvSpPr txBox="1"/>
          <p:nvPr/>
        </p:nvSpPr>
        <p:spPr>
          <a:xfrm>
            <a:off x="825260" y="1502701"/>
            <a:ext cx="5253807"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Yu Mincho" panose="02020400000000000000" pitchFamily="18" charset="-128"/>
                <a:cs typeface="Arial" panose="020B0604020202020204" pitchFamily="34" charset="0"/>
              </a:rPr>
              <a:t>Unleash the collaborative and strategic partnership of Emory and Atlanta</a:t>
            </a:r>
            <a:endPar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D54E84A-E1B3-9589-4F15-BAA51F7EED51}"/>
              </a:ext>
            </a:extLst>
          </p:cNvPr>
          <p:cNvSpPr txBox="1"/>
          <p:nvPr/>
        </p:nvSpPr>
        <p:spPr>
          <a:xfrm>
            <a:off x="2970362" y="2156488"/>
            <a:ext cx="4943149" cy="1997085"/>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Atlanta—a renowned cultural, </a:t>
            </a:r>
            <a:r>
              <a:rPr lang="en-US" sz="1200">
                <a:effectLst/>
                <a:latin typeface="Arial" panose="020B0604020202020204" pitchFamily="34" charset="0"/>
                <a:ea typeface="Aktiv Grotesk" panose="020B0504020202020204" pitchFamily="34" charset="0"/>
                <a:cs typeface="Arial" panose="020B0604020202020204" pitchFamily="34" charset="0"/>
              </a:rPr>
              <a:t>logistics, technology, transportation, and business hub—is a destination for our faculty, staff, and students and a launchpad for new ideas and developments. By building on our alliance and deepening our engagement with our home city, students and faculty can work to solve the most pressing issues of our time in a community that embraces diversity and dialogue. In innumerable ways, we draw strength from Atlanta and add to its richness.</a:t>
            </a:r>
          </a:p>
        </p:txBody>
      </p:sp>
      <p:sp>
        <p:nvSpPr>
          <p:cNvPr id="5" name="TextBox 4">
            <a:extLst>
              <a:ext uri="{FF2B5EF4-FFF2-40B4-BE49-F238E27FC236}">
                <a16:creationId xmlns:a16="http://schemas.microsoft.com/office/drawing/2014/main" id="{103EBDBE-4608-EC1A-875E-320C16857FD6}"/>
              </a:ext>
            </a:extLst>
          </p:cNvPr>
          <p:cNvSpPr txBox="1"/>
          <p:nvPr/>
        </p:nvSpPr>
        <p:spPr>
          <a:xfrm>
            <a:off x="741873" y="815362"/>
            <a:ext cx="6923283"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EMORY + ATLANTA: RICH HISTORY, SHARED FUTURE </a:t>
            </a:r>
          </a:p>
        </p:txBody>
      </p:sp>
      <p:sp>
        <p:nvSpPr>
          <p:cNvPr id="6" name="Rectangle 5">
            <a:extLst>
              <a:ext uri="{FF2B5EF4-FFF2-40B4-BE49-F238E27FC236}">
                <a16:creationId xmlns:a16="http://schemas.microsoft.com/office/drawing/2014/main" id="{68871A93-F208-78F4-DE14-24068B6ECFA4}"/>
              </a:ext>
            </a:extLst>
          </p:cNvPr>
          <p:cNvSpPr/>
          <p:nvPr/>
        </p:nvSpPr>
        <p:spPr>
          <a:xfrm>
            <a:off x="741871" y="796086"/>
            <a:ext cx="6804751"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45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ree, outdoor, sky, park&#10;&#10;Description automatically generated">
            <a:extLst>
              <a:ext uri="{FF2B5EF4-FFF2-40B4-BE49-F238E27FC236}">
                <a16:creationId xmlns:a16="http://schemas.microsoft.com/office/drawing/2014/main" id="{1E2D8D52-67B7-8395-A45B-CD51560E43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1997803"/>
            <a:ext cx="1823048" cy="1823048"/>
          </a:xfrm>
          <a:prstGeom prst="rect">
            <a:avLst/>
          </a:prstGeom>
        </p:spPr>
      </p:pic>
      <p:sp>
        <p:nvSpPr>
          <p:cNvPr id="2" name="TextBox 1">
            <a:extLst>
              <a:ext uri="{FF2B5EF4-FFF2-40B4-BE49-F238E27FC236}">
                <a16:creationId xmlns:a16="http://schemas.microsoft.com/office/drawing/2014/main" id="{6026C713-2988-D302-1670-D449A5C5E4C0}"/>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3" name="TextBox 2">
            <a:extLst>
              <a:ext uri="{FF2B5EF4-FFF2-40B4-BE49-F238E27FC236}">
                <a16:creationId xmlns:a16="http://schemas.microsoft.com/office/drawing/2014/main" id="{29EB55CB-5EAF-1748-EFDE-D2AE2B01C161}"/>
              </a:ext>
            </a:extLst>
          </p:cNvPr>
          <p:cNvSpPr txBox="1"/>
          <p:nvPr/>
        </p:nvSpPr>
        <p:spPr>
          <a:xfrm>
            <a:off x="2912852" y="1997803"/>
            <a:ext cx="4763592" cy="1938992"/>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Unlock Emory and Atlanta’s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shared potential as an engine for inclusive growth.</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Realize Emory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as a core part of the civic fabric of Atlanta.</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Serve Atlanta and global communities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by bringing to bear strengths as a top-tier research institution in partnership with innovative Atlanta institutions.</a:t>
            </a: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B1DA52C-9296-6CDE-CF2B-C01B2B7503C8}"/>
              </a:ext>
            </a:extLst>
          </p:cNvPr>
          <p:cNvSpPr txBox="1"/>
          <p:nvPr/>
        </p:nvSpPr>
        <p:spPr>
          <a:xfrm>
            <a:off x="741873" y="815362"/>
            <a:ext cx="6923283"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EMORY + ATLANTA: RICH HISTORY, SHARED FUTURE </a:t>
            </a:r>
          </a:p>
        </p:txBody>
      </p:sp>
      <p:sp>
        <p:nvSpPr>
          <p:cNvPr id="8" name="Rectangle 7">
            <a:extLst>
              <a:ext uri="{FF2B5EF4-FFF2-40B4-BE49-F238E27FC236}">
                <a16:creationId xmlns:a16="http://schemas.microsoft.com/office/drawing/2014/main" id="{DBB86D13-4EAE-108E-7C0E-92FC9D9C707C}"/>
              </a:ext>
            </a:extLst>
          </p:cNvPr>
          <p:cNvSpPr/>
          <p:nvPr/>
        </p:nvSpPr>
        <p:spPr>
          <a:xfrm>
            <a:off x="741871" y="796086"/>
            <a:ext cx="6804751"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33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1E04AC-724E-3C90-4D6F-D47F0E6CB8BF}"/>
              </a:ext>
            </a:extLst>
          </p:cNvPr>
          <p:cNvSpPr/>
          <p:nvPr/>
        </p:nvSpPr>
        <p:spPr>
          <a:xfrm>
            <a:off x="0" y="0"/>
            <a:ext cx="9144000" cy="5143500"/>
          </a:xfrm>
          <a:prstGeom prst="rect">
            <a:avLst/>
          </a:prstGeom>
          <a:solidFill>
            <a:srgbClr val="002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4972184-4DF0-60A5-98D7-1774481BB56E}"/>
              </a:ext>
            </a:extLst>
          </p:cNvPr>
          <p:cNvPicPr>
            <a:picLocks noChangeAspect="1"/>
          </p:cNvPicPr>
          <p:nvPr/>
        </p:nvPicPr>
        <p:blipFill>
          <a:blip r:embed="rId2"/>
          <a:stretch>
            <a:fillRect/>
          </a:stretch>
        </p:blipFill>
        <p:spPr>
          <a:xfrm>
            <a:off x="3544201" y="1252361"/>
            <a:ext cx="2055597" cy="2399595"/>
          </a:xfrm>
          <a:prstGeom prst="rect">
            <a:avLst/>
          </a:prstGeom>
        </p:spPr>
      </p:pic>
    </p:spTree>
    <p:extLst>
      <p:ext uri="{BB962C8B-B14F-4D97-AF65-F5344CB8AC3E}">
        <p14:creationId xmlns:p14="http://schemas.microsoft.com/office/powerpoint/2010/main" val="233314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3CFF5B-6737-0612-631D-0C9F49532E84}"/>
              </a:ext>
            </a:extLst>
          </p:cNvPr>
          <p:cNvSpPr txBox="1"/>
          <p:nvPr/>
        </p:nvSpPr>
        <p:spPr>
          <a:xfrm>
            <a:off x="741874" y="815362"/>
            <a:ext cx="3914793" cy="400110"/>
          </a:xfrm>
          <a:prstGeom prst="rect">
            <a:avLst/>
          </a:prstGeom>
          <a:noFill/>
        </p:spPr>
        <p:txBody>
          <a:bodyPr wrap="square" rtlCol="0">
            <a:spAutoFit/>
          </a:bodyPr>
          <a:lstStyle/>
          <a:p>
            <a:r>
              <a:rPr lang="en-US" sz="2000" b="1">
                <a:solidFill>
                  <a:srgbClr val="002647"/>
                </a:solidFill>
                <a:latin typeface="Arial" panose="020B0604020202020204" pitchFamily="34" charset="0"/>
                <a:ea typeface="Aktiv Grotesk" panose="020B0504020202020204" pitchFamily="34" charset="0"/>
                <a:cs typeface="Arial" panose="020B0604020202020204" pitchFamily="34" charset="0"/>
              </a:rPr>
              <a:t>ONE EMORY: THEN AND NOW</a:t>
            </a:r>
          </a:p>
        </p:txBody>
      </p:sp>
      <p:pic>
        <p:nvPicPr>
          <p:cNvPr id="3" name="one_emory_animation (1080p).mp4">
            <a:hlinkClick r:id="" action="ppaction://media"/>
            <a:extLst>
              <a:ext uri="{FF2B5EF4-FFF2-40B4-BE49-F238E27FC236}">
                <a16:creationId xmlns:a16="http://schemas.microsoft.com/office/drawing/2014/main" id="{657B35FE-14E8-EACC-E604-5381BCDDA04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82044" y="1302589"/>
            <a:ext cx="5650089" cy="3178175"/>
          </a:xfrm>
          <a:prstGeom prst="rect">
            <a:avLst/>
          </a:prstGeom>
          <a:ln>
            <a:noFill/>
          </a:ln>
          <a:effectLst>
            <a:softEdge rad="112500"/>
          </a:effectLst>
        </p:spPr>
      </p:pic>
      <p:sp>
        <p:nvSpPr>
          <p:cNvPr id="4" name="Rectangle 3">
            <a:extLst>
              <a:ext uri="{FF2B5EF4-FFF2-40B4-BE49-F238E27FC236}">
                <a16:creationId xmlns:a16="http://schemas.microsoft.com/office/drawing/2014/main" id="{2A49F7C0-EE19-F99A-31D7-4C9EF31FA984}"/>
              </a:ext>
            </a:extLst>
          </p:cNvPr>
          <p:cNvSpPr/>
          <p:nvPr/>
        </p:nvSpPr>
        <p:spPr>
          <a:xfrm>
            <a:off x="741873" y="796086"/>
            <a:ext cx="3914793"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CA21"/>
              </a:solidFill>
            </a:endParaRPr>
          </a:p>
        </p:txBody>
      </p:sp>
    </p:spTree>
    <p:extLst>
      <p:ext uri="{BB962C8B-B14F-4D97-AF65-F5344CB8AC3E}">
        <p14:creationId xmlns:p14="http://schemas.microsoft.com/office/powerpoint/2010/main" val="30752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331170-B2B4-81F2-F2B0-C5624A577B43}"/>
              </a:ext>
            </a:extLst>
          </p:cNvPr>
          <p:cNvSpPr txBox="1"/>
          <p:nvPr/>
        </p:nvSpPr>
        <p:spPr>
          <a:xfrm>
            <a:off x="4054417" y="1393964"/>
            <a:ext cx="4410967" cy="2099101"/>
          </a:xfrm>
          <a:prstGeom prst="rect">
            <a:avLst/>
          </a:prstGeom>
          <a:noFill/>
        </p:spPr>
        <p:txBody>
          <a:bodyPr wrap="square" rtlCol="0">
            <a:spAutoFit/>
          </a:bodyPr>
          <a:lstStyle/>
          <a:p>
            <a:pPr marL="342900" marR="0" indent="-342900">
              <a:lnSpc>
                <a:spcPct val="150000"/>
              </a:lnSpc>
              <a:spcBef>
                <a:spcPts val="0"/>
              </a:spcBef>
              <a:spcAft>
                <a:spcPts val="0"/>
              </a:spcAft>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Faculty Eminence</a:t>
            </a:r>
          </a:p>
          <a:p>
            <a:pPr marL="342900" marR="0" indent="-342900">
              <a:lnSpc>
                <a:spcPct val="150000"/>
              </a:lnSpc>
              <a:spcBef>
                <a:spcPts val="0"/>
              </a:spcBef>
              <a:spcAft>
                <a:spcPts val="0"/>
              </a:spcAft>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Academic Community of Choice</a:t>
            </a:r>
          </a:p>
          <a:p>
            <a:pPr marL="342900" marR="0" indent="-342900">
              <a:spcBef>
                <a:spcPts val="0"/>
              </a:spcBef>
              <a:spcAft>
                <a:spcPts val="0"/>
              </a:spcAft>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Innovation through Scholarship and </a:t>
            </a:r>
            <a:b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b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Creative Expression</a:t>
            </a:r>
          </a:p>
          <a:p>
            <a:pPr marL="342900" marR="0" indent="-342900">
              <a:lnSpc>
                <a:spcPct val="150000"/>
              </a:lnSpc>
              <a:spcBef>
                <a:spcPts val="0"/>
              </a:spcBef>
              <a:spcAft>
                <a:spcPts val="0"/>
              </a:spcAft>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Thriving Health Care, Inventing Cures</a:t>
            </a:r>
          </a:p>
          <a:p>
            <a:pPr marL="342900" marR="0" indent="-342900">
              <a:lnSpc>
                <a:spcPct val="150000"/>
              </a:lnSpc>
              <a:spcBef>
                <a:spcPts val="0"/>
              </a:spcBef>
              <a:spcAft>
                <a:spcPts val="0"/>
              </a:spcAft>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Commitment to Our People</a:t>
            </a:r>
          </a:p>
          <a:p>
            <a:pPr marL="342900" indent="-342900">
              <a:lnSpc>
                <a:spcPct val="150000"/>
              </a:lnSpc>
              <a:buFont typeface="Arial" panose="020B0604020202020204" pitchFamily="34" charset="0"/>
              <a:buChar char="•"/>
            </a:pPr>
            <a:r>
              <a:rPr lang="en-US" sz="1400" b="1">
                <a:solidFill>
                  <a:srgbClr val="002647"/>
                </a:solidFill>
                <a:effectLst/>
                <a:latin typeface="Arial" panose="020B0604020202020204" pitchFamily="34" charset="0"/>
                <a:ea typeface="Aktiv Grotesk Medium" panose="020B0504020202020204" pitchFamily="34" charset="0"/>
                <a:cs typeface="Arial" panose="020B0604020202020204" pitchFamily="34" charset="0"/>
              </a:rPr>
              <a:t>Emory + Atlanta: Rich History, Shared Future </a:t>
            </a:r>
          </a:p>
        </p:txBody>
      </p:sp>
      <p:cxnSp>
        <p:nvCxnSpPr>
          <p:cNvPr id="6" name="Straight Connector 5">
            <a:extLst>
              <a:ext uri="{FF2B5EF4-FFF2-40B4-BE49-F238E27FC236}">
                <a16:creationId xmlns:a16="http://schemas.microsoft.com/office/drawing/2014/main" id="{BE2973A8-4337-FE86-221E-237DA7B627F6}"/>
              </a:ext>
            </a:extLst>
          </p:cNvPr>
          <p:cNvCxnSpPr>
            <a:cxnSpLocks/>
          </p:cNvCxnSpPr>
          <p:nvPr/>
        </p:nvCxnSpPr>
        <p:spPr>
          <a:xfrm>
            <a:off x="3893388" y="1207698"/>
            <a:ext cx="0" cy="2697193"/>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D108E7-9ABF-49D7-0C72-4D2F02377A03}"/>
              </a:ext>
            </a:extLst>
          </p:cNvPr>
          <p:cNvPicPr>
            <a:picLocks noChangeAspect="1"/>
          </p:cNvPicPr>
          <p:nvPr/>
        </p:nvPicPr>
        <p:blipFill>
          <a:blip r:embed="rId2"/>
          <a:stretch>
            <a:fillRect/>
          </a:stretch>
        </p:blipFill>
        <p:spPr>
          <a:xfrm>
            <a:off x="805132" y="1631908"/>
            <a:ext cx="2844533" cy="1680288"/>
          </a:xfrm>
          <a:prstGeom prst="rect">
            <a:avLst/>
          </a:prstGeom>
        </p:spPr>
      </p:pic>
    </p:spTree>
    <p:extLst>
      <p:ext uri="{BB962C8B-B14F-4D97-AF65-F5344CB8AC3E}">
        <p14:creationId xmlns:p14="http://schemas.microsoft.com/office/powerpoint/2010/main" val="179512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2EA61-76B5-BDB5-7ABA-58E9315BECA5}"/>
              </a:ext>
            </a:extLst>
          </p:cNvPr>
          <p:cNvSpPr txBox="1"/>
          <p:nvPr/>
        </p:nvSpPr>
        <p:spPr>
          <a:xfrm>
            <a:off x="741874" y="815362"/>
            <a:ext cx="2909976" cy="400110"/>
          </a:xfrm>
          <a:prstGeom prst="rect">
            <a:avLst/>
          </a:prstGeom>
          <a:noFill/>
        </p:spPr>
        <p:txBody>
          <a:bodyPr wrap="square" rtlCol="0">
            <a:spAutoFit/>
          </a:bodyPr>
          <a:lstStyle/>
          <a:p>
            <a:pPr algn="ctr"/>
            <a:r>
              <a:rPr lang="en-US" sz="2000" b="1">
                <a:solidFill>
                  <a:srgbClr val="002647"/>
                </a:solidFill>
                <a:latin typeface="Arial" panose="020B0604020202020204" pitchFamily="34" charset="0"/>
                <a:ea typeface="Aktiv Grotesk" panose="020B0504020202020204" pitchFamily="34" charset="0"/>
                <a:cs typeface="Arial" panose="020B0604020202020204" pitchFamily="34" charset="0"/>
              </a:rPr>
              <a:t>FACULTY EMINENCE</a:t>
            </a:r>
          </a:p>
        </p:txBody>
      </p:sp>
      <p:sp>
        <p:nvSpPr>
          <p:cNvPr id="3" name="Rectangle 2">
            <a:extLst>
              <a:ext uri="{FF2B5EF4-FFF2-40B4-BE49-F238E27FC236}">
                <a16:creationId xmlns:a16="http://schemas.microsoft.com/office/drawing/2014/main" id="{C0CE583E-EC9E-549D-6B7C-0F83B4D6D42B}"/>
              </a:ext>
            </a:extLst>
          </p:cNvPr>
          <p:cNvSpPr/>
          <p:nvPr/>
        </p:nvSpPr>
        <p:spPr>
          <a:xfrm>
            <a:off x="741873" y="796086"/>
            <a:ext cx="2909976"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CA21"/>
              </a:solidFill>
            </a:endParaRPr>
          </a:p>
        </p:txBody>
      </p:sp>
      <p:sp>
        <p:nvSpPr>
          <p:cNvPr id="6" name="TextBox 5">
            <a:extLst>
              <a:ext uri="{FF2B5EF4-FFF2-40B4-BE49-F238E27FC236}">
                <a16:creationId xmlns:a16="http://schemas.microsoft.com/office/drawing/2014/main" id="{EC0A8F22-1383-AB21-D07D-9BC72449A785}"/>
              </a:ext>
            </a:extLst>
          </p:cNvPr>
          <p:cNvSpPr txBox="1"/>
          <p:nvPr/>
        </p:nvSpPr>
        <p:spPr>
          <a:xfrm>
            <a:off x="825260" y="1502701"/>
            <a:ext cx="5509030"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Foster a culture of eminence that attracts and inspires scholars of the highest order  </a:t>
            </a:r>
          </a:p>
        </p:txBody>
      </p:sp>
      <p:sp>
        <p:nvSpPr>
          <p:cNvPr id="9" name="TextBox 8">
            <a:extLst>
              <a:ext uri="{FF2B5EF4-FFF2-40B4-BE49-F238E27FC236}">
                <a16:creationId xmlns:a16="http://schemas.microsoft.com/office/drawing/2014/main" id="{D45F4DC8-2D57-3F92-4BE0-0551C59E6766}"/>
              </a:ext>
            </a:extLst>
          </p:cNvPr>
          <p:cNvSpPr txBox="1"/>
          <p:nvPr/>
        </p:nvSpPr>
        <p:spPr>
          <a:xfrm>
            <a:off x="2970362" y="2156488"/>
            <a:ext cx="5057956" cy="2008242"/>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Emory attracts </a:t>
            </a:r>
            <a:r>
              <a:rPr lang="en-US" sz="1200">
                <a:solidFill>
                  <a:srgbClr val="000000"/>
                </a:solidFill>
                <a:effectLst/>
                <a:latin typeface="Arial" panose="020B0604020202020204" pitchFamily="34" charset="0"/>
                <a:ea typeface="Aktiv Grotesk" panose="020B0504020202020204" pitchFamily="34" charset="0"/>
                <a:cs typeface="Arial" panose="020B0604020202020204" pitchFamily="34" charset="0"/>
              </a:rPr>
              <a:t>the brightest minds in academia. Our faculty pursue </a:t>
            </a:r>
            <a:br>
              <a:rPr lang="en-US" sz="1200">
                <a:solidFill>
                  <a:srgbClr val="000000"/>
                </a:solidFill>
                <a:effectLst/>
                <a:latin typeface="Arial" panose="020B0604020202020204" pitchFamily="34" charset="0"/>
                <a:ea typeface="Aktiv Grotesk" panose="020B0504020202020204" pitchFamily="34" charset="0"/>
                <a:cs typeface="Arial" panose="020B0604020202020204" pitchFamily="34" charset="0"/>
              </a:rPr>
            </a:br>
            <a:r>
              <a:rPr lang="en-US" sz="1200">
                <a:solidFill>
                  <a:srgbClr val="000000"/>
                </a:solidFill>
                <a:effectLst/>
                <a:latin typeface="Arial" panose="020B0604020202020204" pitchFamily="34" charset="0"/>
                <a:ea typeface="Aktiv Grotesk" panose="020B0504020202020204" pitchFamily="34" charset="0"/>
                <a:cs typeface="Arial" panose="020B0604020202020204" pitchFamily="34" charset="0"/>
              </a:rPr>
              <a:t>game-changing, breakthrough research that consistently achieves positive impact in the world. They embrace new technologies in the classroom and inspire students to be active learners, equipped to discover for themselves. At Emory, research, scholarship, teaching, </a:t>
            </a:r>
            <a:br>
              <a:rPr lang="en-US" sz="1200">
                <a:solidFill>
                  <a:srgbClr val="000000"/>
                </a:solidFill>
                <a:effectLst/>
                <a:latin typeface="Arial" panose="020B0604020202020204" pitchFamily="34" charset="0"/>
                <a:ea typeface="Aktiv Grotesk" panose="020B0504020202020204" pitchFamily="34" charset="0"/>
                <a:cs typeface="Arial" panose="020B0604020202020204" pitchFamily="34" charset="0"/>
              </a:rPr>
            </a:br>
            <a:r>
              <a:rPr lang="en-US" sz="1200">
                <a:solidFill>
                  <a:srgbClr val="000000"/>
                </a:solidFill>
                <a:effectLst/>
                <a:latin typeface="Arial" panose="020B0604020202020204" pitchFamily="34" charset="0"/>
                <a:ea typeface="Aktiv Grotesk" panose="020B0504020202020204" pitchFamily="34" charset="0"/>
                <a:cs typeface="Arial" panose="020B0604020202020204" pitchFamily="34" charset="0"/>
              </a:rPr>
              <a:t>and mentoring are all part of a singular mission to create an inquiry-driven, dynamic, and diverse intellectual community.</a:t>
            </a:r>
            <a:endParaRPr lang="en-US" sz="1200">
              <a:effectLst/>
              <a:latin typeface="Arial" panose="020B0604020202020204" pitchFamily="34" charset="0"/>
              <a:ea typeface="Aktiv Grotesk" panose="020B0504020202020204" pitchFamily="34" charset="0"/>
              <a:cs typeface="Arial" panose="020B0604020202020204" pitchFamily="34" charset="0"/>
            </a:endParaRPr>
          </a:p>
        </p:txBody>
      </p:sp>
      <p:pic>
        <p:nvPicPr>
          <p:cNvPr id="11" name="Picture 10" descr="A person writing on a chalkboard&#10;&#10;Description automatically generated with medium confidence">
            <a:extLst>
              <a:ext uri="{FF2B5EF4-FFF2-40B4-BE49-F238E27FC236}">
                <a16:creationId xmlns:a16="http://schemas.microsoft.com/office/drawing/2014/main" id="{F56A23C8-17E4-CCAA-16FB-FB2F368A72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51" y="2279600"/>
            <a:ext cx="1823049" cy="1826575"/>
          </a:xfrm>
          <a:prstGeom prst="rect">
            <a:avLst/>
          </a:prstGeom>
        </p:spPr>
      </p:pic>
    </p:spTree>
    <p:extLst>
      <p:ext uri="{BB962C8B-B14F-4D97-AF65-F5344CB8AC3E}">
        <p14:creationId xmlns:p14="http://schemas.microsoft.com/office/powerpoint/2010/main" val="287601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0A8F22-1383-AB21-D07D-9BC72449A785}"/>
              </a:ext>
            </a:extLst>
          </p:cNvPr>
          <p:cNvSpPr txBox="1"/>
          <p:nvPr/>
        </p:nvSpPr>
        <p:spPr>
          <a:xfrm>
            <a:off x="825260" y="1549402"/>
            <a:ext cx="6610710" cy="338554"/>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GOALS</a:t>
            </a:r>
          </a:p>
        </p:txBody>
      </p:sp>
      <p:sp>
        <p:nvSpPr>
          <p:cNvPr id="9" name="TextBox 8">
            <a:extLst>
              <a:ext uri="{FF2B5EF4-FFF2-40B4-BE49-F238E27FC236}">
                <a16:creationId xmlns:a16="http://schemas.microsoft.com/office/drawing/2014/main" id="{D45F4DC8-2D57-3F92-4BE0-0551C59E6766}"/>
              </a:ext>
            </a:extLst>
          </p:cNvPr>
          <p:cNvSpPr txBox="1"/>
          <p:nvPr/>
        </p:nvSpPr>
        <p:spPr>
          <a:xfrm>
            <a:off x="2912852" y="1997803"/>
            <a:ext cx="4649639" cy="1754326"/>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Sustain intellectual leadership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across all programs and research disciplines while elevating the competitive position of targeted areas.</a:t>
            </a:r>
            <a:endParaRPr lang="en-US" sz="1200">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endPar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marR="0" lvl="0" indent="-171450">
              <a:spcBef>
                <a:spcPts val="0"/>
              </a:spcBef>
              <a:spcAft>
                <a:spcPts val="0"/>
              </a:spcAft>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Cultivate world-class faculty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scholars committed to enriching and engaging the Emory community and beyond.</a:t>
            </a:r>
            <a:endParaRPr lang="en-US" sz="1200">
              <a:effectLst/>
              <a:latin typeface="Arial" panose="020B0604020202020204" pitchFamily="34" charset="0"/>
              <a:ea typeface="Aktiv Grotesk" panose="020B0504020202020204" pitchFamily="34" charset="0"/>
              <a:cs typeface="Arial" panose="020B0604020202020204" pitchFamily="34" charset="0"/>
            </a:endParaRPr>
          </a:p>
          <a:p>
            <a:pPr marL="171450" indent="-171450">
              <a:buFont typeface="Arial" panose="020B0604020202020204" pitchFamily="34" charset="0"/>
              <a:buChar char="•"/>
            </a:pPr>
            <a:endPar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endParaRPr>
          </a:p>
          <a:p>
            <a:pPr marL="171450" indent="-171450">
              <a:buFont typeface="Arial" panose="020B0604020202020204" pitchFamily="34" charset="0"/>
              <a:buChar char="•"/>
            </a:pPr>
            <a:r>
              <a:rPr lang="en-US" sz="1200" b="1">
                <a:solidFill>
                  <a:srgbClr val="101820"/>
                </a:solidFill>
                <a:effectLst/>
                <a:latin typeface="Arial" panose="020B0604020202020204" pitchFamily="34" charset="0"/>
                <a:ea typeface="Aktiv Grotesk" panose="020B0504020202020204" pitchFamily="34" charset="0"/>
                <a:cs typeface="Arial" panose="020B0604020202020204" pitchFamily="34" charset="0"/>
              </a:rPr>
              <a:t>Achieve excellence </a:t>
            </a:r>
            <a:r>
              <a:rPr lang="en-US" sz="1200">
                <a:solidFill>
                  <a:srgbClr val="101820"/>
                </a:solidFill>
                <a:effectLst/>
                <a:latin typeface="Arial" panose="020B0604020202020204" pitchFamily="34" charset="0"/>
                <a:ea typeface="Aktiv Grotesk" panose="020B0504020202020204" pitchFamily="34" charset="0"/>
                <a:cs typeface="Arial" panose="020B0604020202020204" pitchFamily="34" charset="0"/>
              </a:rPr>
              <a:t>as an intellectual community built on a diverse faculty and an inclusive culture.</a:t>
            </a:r>
            <a:endParaRPr lang="en-US" sz="1200">
              <a:effectLst/>
              <a:latin typeface="Arial" panose="020B0604020202020204" pitchFamily="34" charset="0"/>
              <a:ea typeface="Aktiv Grotesk" panose="020B0504020202020204" pitchFamily="34" charset="0"/>
              <a:cs typeface="Arial" panose="020B0604020202020204" pitchFamily="34" charset="0"/>
            </a:endParaRPr>
          </a:p>
        </p:txBody>
      </p:sp>
      <p:pic>
        <p:nvPicPr>
          <p:cNvPr id="10" name="Picture 9" descr="A picture containing person, indoor, person, stage&#10;&#10;Description automatically generated">
            <a:extLst>
              <a:ext uri="{FF2B5EF4-FFF2-40B4-BE49-F238E27FC236}">
                <a16:creationId xmlns:a16="http://schemas.microsoft.com/office/drawing/2014/main" id="{062822E9-F752-1438-7137-7EFC9C6EAD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152" y="1997803"/>
            <a:ext cx="1823048" cy="1826575"/>
          </a:xfrm>
          <a:prstGeom prst="rect">
            <a:avLst/>
          </a:prstGeom>
        </p:spPr>
      </p:pic>
      <p:sp>
        <p:nvSpPr>
          <p:cNvPr id="4" name="TextBox 3">
            <a:extLst>
              <a:ext uri="{FF2B5EF4-FFF2-40B4-BE49-F238E27FC236}">
                <a16:creationId xmlns:a16="http://schemas.microsoft.com/office/drawing/2014/main" id="{C62A6E75-F1AD-4427-F17B-DFD08B1FAA34}"/>
              </a:ext>
            </a:extLst>
          </p:cNvPr>
          <p:cNvSpPr txBox="1"/>
          <p:nvPr/>
        </p:nvSpPr>
        <p:spPr>
          <a:xfrm>
            <a:off x="741874" y="815362"/>
            <a:ext cx="2909976" cy="400110"/>
          </a:xfrm>
          <a:prstGeom prst="rect">
            <a:avLst/>
          </a:prstGeom>
          <a:noFill/>
        </p:spPr>
        <p:txBody>
          <a:bodyPr wrap="square" rtlCol="0">
            <a:spAutoFit/>
          </a:bodyPr>
          <a:lstStyle/>
          <a:p>
            <a:pPr algn="ctr"/>
            <a:r>
              <a:rPr lang="en-US" sz="2000" b="1">
                <a:solidFill>
                  <a:srgbClr val="002647"/>
                </a:solidFill>
                <a:latin typeface="Arial" panose="020B0604020202020204" pitchFamily="34" charset="0"/>
                <a:ea typeface="Aktiv Grotesk" panose="020B0504020202020204" pitchFamily="34" charset="0"/>
                <a:cs typeface="Arial" panose="020B0604020202020204" pitchFamily="34" charset="0"/>
              </a:rPr>
              <a:t>FACULTY EMINENCE</a:t>
            </a:r>
          </a:p>
        </p:txBody>
      </p:sp>
      <p:sp>
        <p:nvSpPr>
          <p:cNvPr id="5" name="Rectangle 4">
            <a:extLst>
              <a:ext uri="{FF2B5EF4-FFF2-40B4-BE49-F238E27FC236}">
                <a16:creationId xmlns:a16="http://schemas.microsoft.com/office/drawing/2014/main" id="{3AD0DEF4-1461-DEC9-17D0-D078A62E07F0}"/>
              </a:ext>
            </a:extLst>
          </p:cNvPr>
          <p:cNvSpPr/>
          <p:nvPr/>
        </p:nvSpPr>
        <p:spPr>
          <a:xfrm>
            <a:off x="741873" y="796086"/>
            <a:ext cx="2909976"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93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593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indoor, person&#10;&#10;Description automatically generated">
            <a:extLst>
              <a:ext uri="{FF2B5EF4-FFF2-40B4-BE49-F238E27FC236}">
                <a16:creationId xmlns:a16="http://schemas.microsoft.com/office/drawing/2014/main" id="{395717D9-C010-AAF9-FD08-C3B787AED5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151" y="2279600"/>
            <a:ext cx="1826574" cy="1826574"/>
          </a:xfrm>
          <a:prstGeom prst="rect">
            <a:avLst/>
          </a:prstGeom>
        </p:spPr>
      </p:pic>
      <p:sp>
        <p:nvSpPr>
          <p:cNvPr id="4" name="TextBox 3">
            <a:extLst>
              <a:ext uri="{FF2B5EF4-FFF2-40B4-BE49-F238E27FC236}">
                <a16:creationId xmlns:a16="http://schemas.microsoft.com/office/drawing/2014/main" id="{1A06DC58-266B-3A54-11E0-6FB81F6FE044}"/>
              </a:ext>
            </a:extLst>
          </p:cNvPr>
          <p:cNvSpPr txBox="1"/>
          <p:nvPr/>
        </p:nvSpPr>
        <p:spPr>
          <a:xfrm>
            <a:off x="825260" y="1502701"/>
            <a:ext cx="5135273" cy="584775"/>
          </a:xfrm>
          <a:prstGeom prst="rect">
            <a:avLst/>
          </a:prstGeom>
          <a:noFill/>
        </p:spPr>
        <p:txBody>
          <a:bodyPr wrap="square" rtlCol="0">
            <a:spAutoFit/>
          </a:bodyPr>
          <a:lstStyle/>
          <a:p>
            <a:r>
              <a:rPr lang="en-US" sz="1600" b="1">
                <a:solidFill>
                  <a:srgbClr val="002647"/>
                </a:solidFill>
                <a:effectLst/>
                <a:latin typeface="Arial" panose="020B0604020202020204" pitchFamily="34" charset="0"/>
                <a:ea typeface="Yu Mincho" panose="02020400000000000000" pitchFamily="18" charset="-128"/>
                <a:cs typeface="Arial" panose="020B0604020202020204" pitchFamily="34" charset="0"/>
              </a:rPr>
              <a:t>Cultivate a thriving campus and a compelling student experience </a:t>
            </a:r>
            <a:r>
              <a:rPr lang="en-US" sz="16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B79B011F-CCCF-2F14-471E-3D873AC09492}"/>
              </a:ext>
            </a:extLst>
          </p:cNvPr>
          <p:cNvSpPr txBox="1"/>
          <p:nvPr/>
        </p:nvSpPr>
        <p:spPr>
          <a:xfrm>
            <a:off x="2970362" y="2156488"/>
            <a:ext cx="4943149" cy="1720151"/>
          </a:xfrm>
          <a:prstGeom prst="rect">
            <a:avLst/>
          </a:prstGeom>
          <a:noFill/>
        </p:spPr>
        <p:txBody>
          <a:bodyPr wrap="square" rtlCol="0">
            <a:spAutoFit/>
          </a:bodyPr>
          <a:lstStyle/>
          <a:p>
            <a:pPr marL="0" marR="0">
              <a:lnSpc>
                <a:spcPct val="150000"/>
              </a:lnSpc>
              <a:spcBef>
                <a:spcPts val="0"/>
              </a:spcBef>
              <a:spcAft>
                <a:spcPts val="0"/>
              </a:spcAft>
            </a:pPr>
            <a:r>
              <a:rPr lang="en-US" sz="1200" b="1">
                <a:solidFill>
                  <a:srgbClr val="002647"/>
                </a:solidFill>
                <a:effectLst/>
                <a:latin typeface="Arial" panose="020B0604020202020204" pitchFamily="34" charset="0"/>
                <a:ea typeface="Aktiv Grotesk" panose="020B0504020202020204" pitchFamily="34" charset="0"/>
                <a:cs typeface="Arial" panose="020B0604020202020204" pitchFamily="34" charset="0"/>
              </a:rPr>
              <a:t>As an academic community of choice, </a:t>
            </a:r>
            <a:r>
              <a:rPr lang="en-US" sz="1200">
                <a:effectLst/>
                <a:latin typeface="Arial" panose="020B0604020202020204" pitchFamily="34" charset="0"/>
                <a:ea typeface="Aktiv Grotesk" panose="020B0504020202020204" pitchFamily="34" charset="0"/>
                <a:cs typeface="Arial" panose="020B0604020202020204" pitchFamily="34" charset="0"/>
              </a:rPr>
              <a:t>we practice the values of intellectual rigor, integrity, risk taking, and collaboration. Our faculty and students pursue open inquiry across disciplines—guided by evidence, committed to critical inquiry, fueled by the creative spirit, and dedicated not only to discovery in its own right but to solving problems and serving society.</a:t>
            </a:r>
          </a:p>
        </p:txBody>
      </p:sp>
      <p:sp>
        <p:nvSpPr>
          <p:cNvPr id="7" name="TextBox 6">
            <a:extLst>
              <a:ext uri="{FF2B5EF4-FFF2-40B4-BE49-F238E27FC236}">
                <a16:creationId xmlns:a16="http://schemas.microsoft.com/office/drawing/2014/main" id="{AB1CE2D1-4FCA-EA7A-18FF-6F25D0EC5567}"/>
              </a:ext>
            </a:extLst>
          </p:cNvPr>
          <p:cNvSpPr txBox="1"/>
          <p:nvPr/>
        </p:nvSpPr>
        <p:spPr>
          <a:xfrm>
            <a:off x="741874" y="815362"/>
            <a:ext cx="4699370" cy="400110"/>
          </a:xfrm>
          <a:prstGeom prst="rect">
            <a:avLst/>
          </a:prstGeom>
          <a:noFill/>
        </p:spPr>
        <p:txBody>
          <a:bodyPr wrap="square" rtlCol="0">
            <a:spAutoFit/>
          </a:bodyPr>
          <a:lstStyle/>
          <a:p>
            <a:pPr marL="0" marR="0">
              <a:spcBef>
                <a:spcPts val="0"/>
              </a:spcBef>
              <a:spcAft>
                <a:spcPts val="0"/>
              </a:spcAft>
            </a:pPr>
            <a:r>
              <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rPr>
              <a:t>ACADEMIC C</a:t>
            </a:r>
            <a:r>
              <a:rPr lang="en-US" sz="2000" b="1">
                <a:solidFill>
                  <a:srgbClr val="002647"/>
                </a:solidFill>
                <a:effectLst/>
                <a:latin typeface="Arial" panose="020B0604020202020204" pitchFamily="34" charset="0"/>
                <a:ea typeface="Yu Mincho" panose="02020400000000000000" pitchFamily="18" charset="-128"/>
                <a:cs typeface="Arial" panose="020B0604020202020204" pitchFamily="34" charset="0"/>
              </a:rPr>
              <a:t>OMMUNITY OF CHOICE </a:t>
            </a:r>
            <a:endParaRPr lang="en-US" sz="2000" b="1">
              <a:solidFill>
                <a:srgbClr val="002647"/>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017BF6C-9417-F5CE-BDD6-7DB8243CDB72}"/>
              </a:ext>
            </a:extLst>
          </p:cNvPr>
          <p:cNvSpPr/>
          <p:nvPr/>
        </p:nvSpPr>
        <p:spPr>
          <a:xfrm>
            <a:off x="741871" y="796086"/>
            <a:ext cx="4699373" cy="442390"/>
          </a:xfrm>
          <a:prstGeom prst="rect">
            <a:avLst/>
          </a:prstGeom>
          <a:noFill/>
          <a:ln>
            <a:solidFill>
              <a:srgbClr val="FACA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924514"/>
      </p:ext>
    </p:extLst>
  </p:cSld>
  <p:clrMapOvr>
    <a:masterClrMapping/>
  </p:clrMapOvr>
</p:sld>
</file>

<file path=ppt/theme/theme1.xml><?xml version="1.0" encoding="utf-8"?>
<a:theme xmlns:a="http://schemas.openxmlformats.org/drawingml/2006/main" name="Title Slide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Health Car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Health Care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ur Peopl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ur People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mory + Atlanta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mory + Atlanta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transpar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slide-opa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ulty Eminenc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ulty Eminence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mmunity of Choic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mmunity of Choice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novation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nnovation -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985</Words>
  <Application>Microsoft Macintosh PowerPoint</Application>
  <PresentationFormat>On-screen Show (16:9)</PresentationFormat>
  <Paragraphs>70</Paragraphs>
  <Slides>23</Slides>
  <Notes>2</Notes>
  <HiddenSlides>0</HiddenSlides>
  <MMClips>1</MMClips>
  <ScaleCrop>false</ScaleCrop>
  <HeadingPairs>
    <vt:vector size="6" baseType="variant">
      <vt:variant>
        <vt:lpstr>Fonts Used</vt:lpstr>
      </vt:variant>
      <vt:variant>
        <vt:i4>2</vt:i4>
      </vt:variant>
      <vt:variant>
        <vt:lpstr>Theme</vt:lpstr>
      </vt:variant>
      <vt:variant>
        <vt:i4>15</vt:i4>
      </vt:variant>
      <vt:variant>
        <vt:lpstr>Slide Titles</vt:lpstr>
      </vt:variant>
      <vt:variant>
        <vt:i4>23</vt:i4>
      </vt:variant>
    </vt:vector>
  </HeadingPairs>
  <TitlesOfParts>
    <vt:vector size="40" baseType="lpstr">
      <vt:lpstr>Arial</vt:lpstr>
      <vt:lpstr>Calibri</vt:lpstr>
      <vt:lpstr>Title Slide </vt:lpstr>
      <vt:lpstr>general slide-transparent</vt:lpstr>
      <vt:lpstr>general slide-opaque</vt:lpstr>
      <vt:lpstr>Faculty Eminence - Title</vt:lpstr>
      <vt:lpstr>Faculty Eminence - slide</vt:lpstr>
      <vt:lpstr>Community of Choice - Title</vt:lpstr>
      <vt:lpstr>Community of Choice - slide</vt:lpstr>
      <vt:lpstr>Innovation - Title</vt:lpstr>
      <vt:lpstr>Innovation - Slide</vt:lpstr>
      <vt:lpstr>Health Care - Title</vt:lpstr>
      <vt:lpstr>Health Care - slide</vt:lpstr>
      <vt:lpstr>Our People - Title</vt:lpstr>
      <vt:lpstr>Our People - slide</vt:lpstr>
      <vt:lpstr>Emory + Atlanta - Title</vt:lpstr>
      <vt:lpstr>Emory + Atlanta -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Jones, Stacey N</cp:lastModifiedBy>
  <cp:revision>4</cp:revision>
  <dcterms:created xsi:type="dcterms:W3CDTF">2017-05-23T17:12:40Z</dcterms:created>
  <dcterms:modified xsi:type="dcterms:W3CDTF">2023-02-08T21:49:34Z</dcterms:modified>
</cp:coreProperties>
</file>